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1254" r:id="rId3"/>
    <p:sldId id="1255" r:id="rId4"/>
    <p:sldId id="1256" r:id="rId5"/>
    <p:sldId id="1257" r:id="rId6"/>
    <p:sldId id="1299" r:id="rId7"/>
    <p:sldId id="1258" r:id="rId8"/>
    <p:sldId id="1259" r:id="rId9"/>
    <p:sldId id="1260" r:id="rId10"/>
    <p:sldId id="1261" r:id="rId11"/>
    <p:sldId id="1262" r:id="rId12"/>
    <p:sldId id="1263" r:id="rId13"/>
    <p:sldId id="1264" r:id="rId14"/>
    <p:sldId id="1265" r:id="rId15"/>
    <p:sldId id="1266" r:id="rId16"/>
    <p:sldId id="1267" r:id="rId17"/>
    <p:sldId id="1268" r:id="rId18"/>
    <p:sldId id="1269" r:id="rId19"/>
    <p:sldId id="1270" r:id="rId20"/>
    <p:sldId id="1294" r:id="rId21"/>
    <p:sldId id="1271" r:id="rId22"/>
    <p:sldId id="1272" r:id="rId23"/>
    <p:sldId id="1273" r:id="rId24"/>
    <p:sldId id="1274" r:id="rId25"/>
    <p:sldId id="1300" r:id="rId26"/>
    <p:sldId id="1295" r:id="rId27"/>
    <p:sldId id="1275" r:id="rId28"/>
    <p:sldId id="1280" r:id="rId29"/>
    <p:sldId id="1276" r:id="rId30"/>
    <p:sldId id="1277" r:id="rId31"/>
    <p:sldId id="1278" r:id="rId32"/>
    <p:sldId id="1279" r:id="rId33"/>
    <p:sldId id="1296" r:id="rId34"/>
    <p:sldId id="1281" r:id="rId35"/>
    <p:sldId id="1282" r:id="rId36"/>
    <p:sldId id="1283" r:id="rId37"/>
    <p:sldId id="1284" r:id="rId38"/>
    <p:sldId id="1285" r:id="rId39"/>
    <p:sldId id="1286" r:id="rId40"/>
    <p:sldId id="1297" r:id="rId41"/>
    <p:sldId id="1287" r:id="rId42"/>
    <p:sldId id="1298" r:id="rId43"/>
    <p:sldId id="1288" r:id="rId44"/>
    <p:sldId id="1289" r:id="rId45"/>
    <p:sldId id="1290" r:id="rId46"/>
    <p:sldId id="1292" r:id="rId47"/>
    <p:sldId id="1293" r:id="rId4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94722"/>
  </p:normalViewPr>
  <p:slideViewPr>
    <p:cSldViewPr snapToGrid="0" snapToObjects="1">
      <p:cViewPr>
        <p:scale>
          <a:sx n="104" d="100"/>
          <a:sy n="104" d="100"/>
        </p:scale>
        <p:origin x="75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F02021-D5ED-6C4F-9149-BFBC527EB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5E03-622B-5E48-AE07-664398139A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732-0295-E24E-8B4B-DCDF8B35A4DD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DDFBC-D0FD-C948-BA51-AF6F2A4520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3824C-F7B6-DE47-AC1E-E438BAF522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BB843-0A47-E94D-B9BC-34D60853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5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E78B8-D7C3-B943-9BED-F600FE9563F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23E4-AA45-E146-BC62-912879ADE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68D3B3-9121-2E4A-B105-E4A9DBF10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110" y="6295230"/>
            <a:ext cx="1344238" cy="537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39"/>
            <a:ext cx="10515600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602"/>
            <a:ext cx="10515600" cy="4817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5E28C6-4464-5C4B-9059-61DDC46A38AF}"/>
              </a:ext>
            </a:extLst>
          </p:cNvPr>
          <p:cNvCxnSpPr>
            <a:cxnSpLocks/>
          </p:cNvCxnSpPr>
          <p:nvPr userDrawn="1"/>
        </p:nvCxnSpPr>
        <p:spPr>
          <a:xfrm>
            <a:off x="381000" y="6243223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C63F8-726B-7D44-8526-2D1037727E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56350"/>
            <a:ext cx="1639959" cy="4154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03263-CF4F-7E49-B01F-7159DAA27850}"/>
              </a:ext>
            </a:extLst>
          </p:cNvPr>
          <p:cNvCxnSpPr>
            <a:cxnSpLocks/>
          </p:cNvCxnSpPr>
          <p:nvPr userDrawn="1"/>
        </p:nvCxnSpPr>
        <p:spPr>
          <a:xfrm>
            <a:off x="381000" y="1095367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0A0905-8025-3547-8D04-1F12CEE6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pPr algn="ctr"/>
            <a:fld id="{1BDEFB7E-E985-B340-B384-0CE0E85F6ED7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DF61-D84F-B643-BFB9-808500E7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FA5D-DE00-B049-B984-65E0872F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detection methods were formulated for detecting frame deletion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r>
              <a:rPr lang="en-US" dirty="0"/>
              <a:t>Model prediction error sequence for video with frame deletion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Detection formulated as a 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9B89-608F-DA4F-AD1F-F549624C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48000"/>
            <a:ext cx="46228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24BAE-FE06-0B44-87A4-69164593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4571298"/>
            <a:ext cx="60833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0446D-E93E-4A46-B8CF-14AA93DE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FCFD2-B9D7-794A-BE73-B2D5CAD02F30}"/>
              </a:ext>
            </a:extLst>
          </p:cNvPr>
          <p:cNvSpPr txBox="1"/>
          <p:nvPr/>
        </p:nvSpPr>
        <p:spPr>
          <a:xfrm>
            <a:off x="8407400" y="3851801"/>
            <a:ext cx="21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 fingerprint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D7D749-C842-C345-A6D4-4A3CDFE9FD86}"/>
              </a:ext>
            </a:extLst>
          </p:cNvPr>
          <p:cNvCxnSpPr>
            <a:cxnSpLocks/>
          </p:cNvCxnSpPr>
          <p:nvPr/>
        </p:nvCxnSpPr>
        <p:spPr>
          <a:xfrm flipH="1" flipV="1">
            <a:off x="7995139" y="3520463"/>
            <a:ext cx="412261" cy="35033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8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1291-9F6C-BD47-A6CC-EFC2C0C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4790-4A3C-484F-8323-4FB8286B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extract estimate of temporal fingerprint</a:t>
            </a:r>
          </a:p>
          <a:p>
            <a:r>
              <a:rPr lang="en-US" dirty="0"/>
              <a:t>Process incoming          to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         estimate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55DA7-AA29-3848-BC44-D8D1E79E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9" y="1898271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8553C-D33D-4845-9FC8-4FE704E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5" y="1898271"/>
            <a:ext cx="7747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DFB77-1922-0C47-B6FE-1DE92027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627440"/>
            <a:ext cx="60706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1054B-2A2E-6A4B-B5C8-83722A52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3331442"/>
            <a:ext cx="37338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77FF5-2191-CD4A-8D4C-F0875A7D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669" y="3958028"/>
            <a:ext cx="6096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78B6C-8991-A542-9D8B-7953D629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689" y="3958028"/>
            <a:ext cx="609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698B3-06AA-AC44-8468-C8BD3EE40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4686495"/>
            <a:ext cx="4089400" cy="381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D2A1-3BE0-D44A-B83C-DB6AF7BC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5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BC14-BCAE-B048-B61F-72A0481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526-DE38-B248-AEAB-27E0D272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Reframe hypothesis test in terms of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decision function based on the energy of                               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B33E-BD48-6B49-ACE7-FAA40E4F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06" y="1385835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7C8FF-99BE-F042-9A9D-855D26A4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000198"/>
            <a:ext cx="5727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CDA1F-9229-3340-8E41-2F355125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22" y="3457549"/>
            <a:ext cx="6096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D35EE-7D9B-F24A-922B-28472745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70" y="4417961"/>
            <a:ext cx="5740400" cy="1092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2D393F-35DF-0D4B-B1DF-FC2D7042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38B8-5C9D-6840-A385-80DFAC99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BBDD-2E6E-7B45-B7E8-261ECAEB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function formulated for </a:t>
            </a:r>
            <a:r>
              <a:rPr lang="en-US" i="1" dirty="0">
                <a:solidFill>
                  <a:srgbClr val="0432FF"/>
                </a:solidFill>
              </a:rPr>
              <a:t>MPEG-2</a:t>
            </a:r>
            <a:r>
              <a:rPr lang="en-US" dirty="0"/>
              <a:t> video</a:t>
            </a:r>
          </a:p>
          <a:p>
            <a:r>
              <a:rPr lang="en-US" dirty="0"/>
              <a:t>H.264 standard </a:t>
            </a:r>
            <a:r>
              <a:rPr lang="en-US" i="1" dirty="0">
                <a:solidFill>
                  <a:srgbClr val="0432FF"/>
                </a:solidFill>
              </a:rPr>
              <a:t>updates</a:t>
            </a:r>
            <a:r>
              <a:rPr lang="en-US" dirty="0"/>
              <a:t> inter-frame prediction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unclear</a:t>
            </a:r>
            <a:r>
              <a:rPr lang="en-US" dirty="0"/>
              <a:t> whether the frame deletion fingerprint is expressed in H.264 encoded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00A2-A365-0A4A-AD0C-A0D3641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35" y="2301705"/>
            <a:ext cx="5163529" cy="28132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62FF-F5C5-B245-A698-98B8D75B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1498-F27A-504E-9220-304DB8B9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803E-11A9-8D40-80C9-4225F447D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detector performance on H.264 video requires a dataset</a:t>
            </a:r>
          </a:p>
          <a:p>
            <a:r>
              <a:rPr lang="en-US" dirty="0"/>
              <a:t>The dataset was gathered using one camera model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3 Laser</a:t>
            </a:r>
          </a:p>
          <a:p>
            <a:pPr lvl="1"/>
            <a:r>
              <a:rPr lang="en-US" dirty="0"/>
              <a:t>257 - 5 second long videos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r>
              <a:rPr lang="en-US" dirty="0"/>
              <a:t>For each video in the dataset, we</a:t>
            </a:r>
          </a:p>
          <a:p>
            <a:pPr lvl="1"/>
            <a:r>
              <a:rPr lang="en-US" dirty="0"/>
              <a:t>Decoded the video</a:t>
            </a:r>
          </a:p>
          <a:p>
            <a:pPr lvl="1"/>
            <a:r>
              <a:rPr lang="en-US" dirty="0"/>
              <a:t>Removed the first 15 frames (Half GOP)</a:t>
            </a:r>
          </a:p>
          <a:p>
            <a:pPr lvl="1"/>
            <a:r>
              <a:rPr lang="en-US" dirty="0"/>
              <a:t>Reencoded the video using the same encoding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36959-DA77-A64E-80C8-D2CCF1A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5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DE44-EFF7-3743-A521-85645CBD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C4340-497E-F948-8BA1-E618D385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3"/>
          <a:stretch/>
        </p:blipFill>
        <p:spPr>
          <a:xfrm>
            <a:off x="6273608" y="1550535"/>
            <a:ext cx="5037063" cy="37188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48442-B663-4C47-8320-A39CA8EC1933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 is </a:t>
            </a:r>
            <a:r>
              <a:rPr lang="en-US" i="1" dirty="0">
                <a:solidFill>
                  <a:srgbClr val="0432FF"/>
                </a:solidFill>
              </a:rPr>
              <a:t>not strongly expressed </a:t>
            </a:r>
            <a:r>
              <a:rPr lang="en-US" dirty="0"/>
              <a:t>in H.264 video</a:t>
            </a:r>
          </a:p>
          <a:p>
            <a:r>
              <a:rPr lang="en-US" dirty="0"/>
              <a:t>We need new methods to isolate the fingerprint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433532-588C-4145-A150-E104DE6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285" y="1391667"/>
            <a:ext cx="4919138" cy="35362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3F164-18F8-004E-B92B-D9F2A7E192F9}"/>
              </a:ext>
            </a:extLst>
          </p:cNvPr>
          <p:cNvSpPr txBox="1"/>
          <p:nvPr/>
        </p:nvSpPr>
        <p:spPr>
          <a:xfrm>
            <a:off x="1657350" y="4840530"/>
            <a:ext cx="3458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*Figure reprinted with permission from </a:t>
            </a:r>
            <a:r>
              <a:rPr lang="en-US" sz="1200" dirty="0" err="1">
                <a:solidFill>
                  <a:schemeClr val="accent3"/>
                </a:solidFill>
              </a:rPr>
              <a:t>Stamm</a:t>
            </a:r>
            <a:r>
              <a:rPr lang="en-US" sz="1200" dirty="0">
                <a:solidFill>
                  <a:schemeClr val="accent3"/>
                </a:solidFill>
              </a:rPr>
              <a:t> et 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C49BA-B8D1-D648-977B-0CA3B1AE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detection can be thought of as a </a:t>
            </a:r>
            <a:r>
              <a:rPr lang="en-US" i="1" dirty="0">
                <a:solidFill>
                  <a:srgbClr val="0432FF"/>
                </a:solidFill>
              </a:rPr>
              <a:t>binary classification problem</a:t>
            </a:r>
          </a:p>
          <a:p>
            <a:r>
              <a:rPr lang="en-US" dirty="0"/>
              <a:t>Given a video </a:t>
            </a:r>
            <a:r>
              <a:rPr lang="en-US" i="1" dirty="0"/>
              <a:t>V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50D9F-74CB-494E-BD03-7723272A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66598"/>
            <a:ext cx="10452100" cy="863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0E7D-A10A-8D4F-8C5A-E2B42B4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8D0F-E576-C94C-B093-6791D8EE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7703"/>
            <a:ext cx="10763251" cy="7527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481A2-D28F-B44D-BF89-F75CB050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r>
              <a:rPr lang="en-US" dirty="0"/>
              <a:t>Given extracted features </a:t>
            </a:r>
            <a:r>
              <a:rPr lang="en-US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170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F92-0EE1-7A43-A3E5-FE479B5D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51F0-5768-134A-874F-1CF55274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source videos have been initially compressed using H.264 or MPEG-4</a:t>
            </a:r>
          </a:p>
          <a:p>
            <a:r>
              <a:rPr lang="en-US" dirty="0"/>
              <a:t>Altered video undergoes </a:t>
            </a:r>
            <a:r>
              <a:rPr lang="en-US" i="1" dirty="0">
                <a:solidFill>
                  <a:srgbClr val="0432FF"/>
                </a:solidFill>
              </a:rPr>
              <a:t>recompression</a:t>
            </a:r>
            <a:r>
              <a:rPr lang="en-US" dirty="0"/>
              <a:t> using H.264 </a:t>
            </a:r>
            <a:r>
              <a:rPr lang="en-US" i="1" dirty="0"/>
              <a:t>after</a:t>
            </a:r>
            <a:r>
              <a:rPr lang="en-US" dirty="0"/>
              <a:t> frame deletion</a:t>
            </a:r>
          </a:p>
          <a:p>
            <a:r>
              <a:rPr lang="en-US" dirty="0"/>
              <a:t>GOP structure of reencoded video matches original video</a:t>
            </a:r>
          </a:p>
          <a:p>
            <a:r>
              <a:rPr lang="en-US" dirty="0"/>
              <a:t>Videos are of </a:t>
            </a:r>
            <a:r>
              <a:rPr lang="en-US" i="1" dirty="0">
                <a:solidFill>
                  <a:srgbClr val="0432FF"/>
                </a:solidFill>
              </a:rPr>
              <a:t>sufficient length</a:t>
            </a:r>
          </a:p>
          <a:p>
            <a:r>
              <a:rPr lang="en-US" dirty="0"/>
              <a:t>Frame deletion does not occur at the </a:t>
            </a:r>
            <a:r>
              <a:rPr lang="en-US" i="1" dirty="0">
                <a:solidFill>
                  <a:srgbClr val="0432FF"/>
                </a:solidFill>
              </a:rPr>
              <a:t>end</a:t>
            </a:r>
            <a:r>
              <a:rPr lang="en-US" dirty="0"/>
              <a:t> of the video</a:t>
            </a:r>
          </a:p>
          <a:p>
            <a:r>
              <a:rPr lang="en-US" dirty="0"/>
              <a:t>The number of frames deleted is not a multiple of a full GOP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4D2C1-1B65-9E46-A10E-9AAB072F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2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4D1-9B78-1E4E-82E8-9E8E42C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7CA4-6A03-4D48-B8A7-D4C05A99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will not need physical access to devices</a:t>
            </a:r>
          </a:p>
          <a:p>
            <a:r>
              <a:rPr lang="en-US" dirty="0"/>
              <a:t>Function on videos of any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Frame rate</a:t>
            </a:r>
          </a:p>
          <a:p>
            <a:pPr lvl="1"/>
            <a:r>
              <a:rPr lang="en-US" dirty="0"/>
              <a:t>GOP structure</a:t>
            </a:r>
          </a:p>
          <a:p>
            <a:pPr lvl="1"/>
            <a:endParaRPr lang="en-US" dirty="0"/>
          </a:p>
          <a:p>
            <a:r>
              <a:rPr lang="en-US" i="1" dirty="0">
                <a:solidFill>
                  <a:srgbClr val="0432FF"/>
                </a:solidFill>
              </a:rPr>
              <a:t>Data driven approach</a:t>
            </a:r>
          </a:p>
          <a:p>
            <a:pPr lvl="1"/>
            <a:r>
              <a:rPr lang="en-US" dirty="0"/>
              <a:t>Labeled Dataset required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35FC0-9F57-474D-AEFC-13DDEBF1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CatvsCrab.mp4">
            <a:hlinkClick r:id="" action="ppaction://media"/>
            <a:extLst>
              <a:ext uri="{FF2B5EF4-FFF2-40B4-BE49-F238E27FC236}">
                <a16:creationId xmlns:a16="http://schemas.microsoft.com/office/drawing/2014/main" id="{8BEEE503-2D3E-A048-81E8-11C6E261D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2924" y="1359602"/>
            <a:ext cx="8566151" cy="481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BAB62-05DD-FB47-8A6B-A943D55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Tampering</a:t>
            </a:r>
          </a:p>
        </p:txBody>
      </p:sp>
      <p:pic>
        <p:nvPicPr>
          <p:cNvPr id="4" name="Online Media 3" descr="CatVsCrab_edited.mp4">
            <a:hlinkClick r:id="" action="ppaction://media"/>
            <a:extLst>
              <a:ext uri="{FF2B5EF4-FFF2-40B4-BE49-F238E27FC236}">
                <a16:creationId xmlns:a16="http://schemas.microsoft.com/office/drawing/2014/main" id="{94B25B85-AC17-8447-9204-D8B9926FDFE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2925" y="1358900"/>
            <a:ext cx="8566150" cy="481806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65A859-6D6A-954E-8291-8055932691F0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Digital videos are used as evidence of events</a:t>
            </a:r>
          </a:p>
          <a:p>
            <a:r>
              <a:rPr lang="en-US" dirty="0"/>
              <a:t>Software can create </a:t>
            </a:r>
            <a:r>
              <a:rPr lang="en-US" i="1" dirty="0">
                <a:solidFill>
                  <a:srgbClr val="0432FF"/>
                </a:solidFill>
              </a:rPr>
              <a:t>perceptually undetectable</a:t>
            </a:r>
            <a:r>
              <a:rPr lang="en-US" dirty="0"/>
              <a:t> forgeries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CB83C-ABE6-FD40-AC7E-0FCA3BD0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03 L 0 -0.1113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3445330" y="2873828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A4B8-B887-8941-853D-E7327397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6CE9-E870-9C4D-A35C-F570CEE7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proposed method should </a:t>
            </a:r>
            <a:r>
              <a:rPr lang="en-US" i="1" dirty="0">
                <a:solidFill>
                  <a:srgbClr val="0432FF"/>
                </a:solidFill>
              </a:rPr>
              <a:t>maximize</a:t>
            </a:r>
            <a:r>
              <a:rPr lang="en-US" dirty="0"/>
              <a:t> the probability of observing a cross-GOP prediction</a:t>
            </a:r>
          </a:p>
          <a:p>
            <a:r>
              <a:rPr lang="en-US" dirty="0"/>
              <a:t>Instead of directly observing P-frame prediction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7407-015C-7242-BC4F-7B860B2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86415"/>
            <a:ext cx="6553200" cy="3067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DAFF6-DF80-FB43-A49C-22FDED5E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984EF6-1E2A-7243-9811-7E3F91BA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08594"/>
            <a:ext cx="51181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C363-1DF5-4045-B123-9573D826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091F0-26CA-F64A-883F-E503A34D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i="1" dirty="0">
                <a:solidFill>
                  <a:srgbClr val="0432FF"/>
                </a:solidFill>
              </a:rPr>
              <a:t>absolute</a:t>
            </a:r>
            <a:r>
              <a:rPr lang="en-US" dirty="0"/>
              <a:t> error of each mapping stored as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Keep only the </a:t>
            </a:r>
            <a:r>
              <a:rPr lang="en-US" i="1" dirty="0">
                <a:solidFill>
                  <a:srgbClr val="0432FF"/>
                </a:solidFill>
              </a:rPr>
              <a:t>minimum</a:t>
            </a:r>
            <a:r>
              <a:rPr lang="en-US" dirty="0"/>
              <a:t> value of each row 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01794-CAD0-3347-A300-D5A98D27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0" y="1408242"/>
            <a:ext cx="8255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CCDF-344A-804E-B965-D2AF70691411}"/>
              </a:ext>
            </a:extLst>
          </p:cNvPr>
          <p:cNvSpPr txBox="1"/>
          <p:nvPr/>
        </p:nvSpPr>
        <p:spPr>
          <a:xfrm>
            <a:off x="1968500" y="3169981"/>
            <a:ext cx="20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vector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83EDD-0AF9-A249-B040-47BAAC1D9BAF}"/>
              </a:ext>
            </a:extLst>
          </p:cNvPr>
          <p:cNvSpPr txBox="1"/>
          <p:nvPr/>
        </p:nvSpPr>
        <p:spPr>
          <a:xfrm>
            <a:off x="4247353" y="3169981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Previous anchor 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1A1E7-562D-184C-AD07-F5A31178E9BA}"/>
              </a:ext>
            </a:extLst>
          </p:cNvPr>
          <p:cNvCxnSpPr>
            <a:cxnSpLocks/>
          </p:cNvCxnSpPr>
          <p:nvPr/>
        </p:nvCxnSpPr>
        <p:spPr>
          <a:xfrm flipV="1">
            <a:off x="3314700" y="2806700"/>
            <a:ext cx="409176" cy="361065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7AA83F-616E-0F4E-AE6C-5385C463BC5B}"/>
              </a:ext>
            </a:extLst>
          </p:cNvPr>
          <p:cNvCxnSpPr>
            <a:cxnSpLocks/>
          </p:cNvCxnSpPr>
          <p:nvPr/>
        </p:nvCxnSpPr>
        <p:spPr>
          <a:xfrm flipH="1" flipV="1">
            <a:off x="4040616" y="2806701"/>
            <a:ext cx="328184" cy="36106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7462CB-0A78-A145-B372-31BE8245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3909479"/>
            <a:ext cx="825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85E3D-BCFC-8342-A502-E18594EE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4767874"/>
            <a:ext cx="7073900" cy="8763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80E1C-3FB6-9648-B2C3-901E2615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0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BB17-3E1D-DC40-8ED4-E37F89A3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71AF2-2E95-5843-9C08-2F896E13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>
                <a:solidFill>
                  <a:srgbClr val="0432FF"/>
                </a:solidFill>
              </a:rPr>
              <a:t>average error </a:t>
            </a:r>
            <a:r>
              <a:rPr lang="en-US" dirty="0"/>
              <a:t>for each previous anchor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Report the </a:t>
            </a:r>
            <a:r>
              <a:rPr lang="en-US" i="1" dirty="0">
                <a:solidFill>
                  <a:srgbClr val="0432FF"/>
                </a:solidFill>
              </a:rPr>
              <a:t>maximum </a:t>
            </a:r>
            <a:r>
              <a:rPr lang="en-US" dirty="0"/>
              <a:t>value of </a:t>
            </a:r>
            <a:endParaRPr lang="en-US" i="1" dirty="0">
              <a:solidFill>
                <a:srgbClr val="0432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26EE-9279-0B4D-B1D1-D7F4AA96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2227965"/>
            <a:ext cx="36068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2193-B54D-2242-9D60-4140C3A7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454400"/>
            <a:ext cx="7239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B03B9-316D-8B41-8F97-3D488D8E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4538266"/>
            <a:ext cx="2832100" cy="558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7CE89-110B-8246-A477-33C32036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81E7-8EF9-BD43-9408-AD83876D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8241A4-C6D9-3E4A-823A-F2EF924FF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020" y="1359602"/>
            <a:ext cx="4613960" cy="48180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D4B15-CBFB-2348-9735-0A7B7CB2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A9058-B10C-0445-89A6-9BE8E06F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26" y="5577908"/>
            <a:ext cx="2489665" cy="4912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630C52-0008-364A-A28C-41916B65BEBA}"/>
              </a:ext>
            </a:extLst>
          </p:cNvPr>
          <p:cNvCxnSpPr>
            <a:cxnSpLocks/>
          </p:cNvCxnSpPr>
          <p:nvPr/>
        </p:nvCxnSpPr>
        <p:spPr>
          <a:xfrm>
            <a:off x="7795846" y="5753187"/>
            <a:ext cx="539261" cy="0"/>
          </a:xfrm>
          <a:prstGeom prst="straightConnector1">
            <a:avLst/>
          </a:prstGeom>
          <a:ln w="41275" cap="flat">
            <a:solidFill>
              <a:srgbClr val="FF0000"/>
            </a:solidFill>
            <a:miter lim="800000"/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31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0EB1-789C-1741-BD6F-89F8A428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B1192E-7194-C24C-B893-56A4DF30B0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1550" y="2583960"/>
            <a:ext cx="7708900" cy="200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8BD9B-9EDB-EE4A-A74C-2A40B9718F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436" y="2199696"/>
            <a:ext cx="7505700" cy="2552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5DBF98-809C-294B-A1F7-B3156FA1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3000" y="2063005"/>
            <a:ext cx="7366000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2415-2DC1-274E-B178-B5545021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F2943-98D1-584A-A6BD-47FD3E1DA1B3}"/>
              </a:ext>
            </a:extLst>
          </p:cNvPr>
          <p:cNvSpPr txBox="1"/>
          <p:nvPr/>
        </p:nvSpPr>
        <p:spPr>
          <a:xfrm>
            <a:off x="8527484" y="2730843"/>
            <a:ext cx="1177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Frame</a:t>
            </a:r>
          </a:p>
        </p:txBody>
      </p:sp>
    </p:spTree>
    <p:extLst>
      <p:ext uri="{BB962C8B-B14F-4D97-AF65-F5344CB8AC3E}">
        <p14:creationId xmlns:p14="http://schemas.microsoft.com/office/powerpoint/2010/main" val="25844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6030683" y="2890154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0ACE-EE62-D64A-9D6B-567B2829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45CB-86A3-6943-B7B1-0BC2F7CF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Video capture conditions </a:t>
            </a:r>
            <a:r>
              <a:rPr lang="en-US" i="1" dirty="0">
                <a:solidFill>
                  <a:srgbClr val="0432FF"/>
                </a:solidFill>
              </a:rPr>
              <a:t>affect</a:t>
            </a:r>
            <a:r>
              <a:rPr lang="en-US" dirty="0"/>
              <a:t> estimated fingerprint energy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383BA-6D64-6D44-95B2-369E7893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DDA7A-229F-644D-81EF-5492EF16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02" y="1155051"/>
            <a:ext cx="7460796" cy="42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88C5-F332-4E4E-908E-E2847603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0A70-01E1-6D4B-A639-1E0274F6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further illustrate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B7D84-5847-824A-9BB0-3AD0EB78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34F7-10B4-7A44-90DD-8411FF70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73" y="1761802"/>
            <a:ext cx="7789253" cy="4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B65-F2D7-FE41-9B04-7144CA8A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1C4-0067-4947-9ECE-A63753AD6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capture conditions can result in </a:t>
            </a:r>
            <a:r>
              <a:rPr lang="en-US" i="1" dirty="0">
                <a:solidFill>
                  <a:srgbClr val="0432FF"/>
                </a:solidFill>
              </a:rPr>
              <a:t>misclassifications</a:t>
            </a:r>
          </a:p>
          <a:p>
            <a:r>
              <a:rPr lang="en-US" dirty="0"/>
              <a:t>Require some </a:t>
            </a:r>
            <a:r>
              <a:rPr lang="en-US" i="1" dirty="0">
                <a:solidFill>
                  <a:srgbClr val="0432FF"/>
                </a:solidFill>
              </a:rPr>
              <a:t>statistical representation </a:t>
            </a:r>
            <a:r>
              <a:rPr lang="en-US" dirty="0"/>
              <a:t>of</a:t>
            </a:r>
          </a:p>
          <a:p>
            <a:pPr lvl="1"/>
            <a:r>
              <a:rPr lang="en-US" dirty="0"/>
              <a:t>The inferred prediction error sequence</a:t>
            </a:r>
          </a:p>
          <a:p>
            <a:pPr lvl="1"/>
            <a:r>
              <a:rPr lang="en-US" dirty="0"/>
              <a:t>The estimated fingerprint signal</a:t>
            </a:r>
          </a:p>
          <a:p>
            <a:pPr lvl="1"/>
            <a:endParaRPr lang="en-US" dirty="0"/>
          </a:p>
          <a:p>
            <a:r>
              <a:rPr lang="en-US" dirty="0"/>
              <a:t>Over the span of a few seconds, the sequences can be </a:t>
            </a:r>
            <a:r>
              <a:rPr lang="en-US" i="1" dirty="0">
                <a:solidFill>
                  <a:srgbClr val="0432FF"/>
                </a:solidFill>
              </a:rPr>
              <a:t>wide-sense stationary</a:t>
            </a:r>
          </a:p>
          <a:p>
            <a:r>
              <a:rPr lang="en-US" dirty="0"/>
              <a:t>We propose modeling the sequences as an </a:t>
            </a:r>
            <a:r>
              <a:rPr lang="en-US" i="1" dirty="0">
                <a:solidFill>
                  <a:srgbClr val="0432FF"/>
                </a:solidFill>
              </a:rPr>
              <a:t>autoregressive</a:t>
            </a:r>
            <a:r>
              <a:rPr lang="en-US" dirty="0"/>
              <a:t> (AR)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6CCE-43C9-734C-9563-9BABFAB2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366394"/>
            <a:ext cx="6604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E8B53-BAC0-DD46-A2A0-3B7B4CEA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77" y="2749348"/>
            <a:ext cx="533400" cy="330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3FDF-6A46-F843-A7CF-8DE5764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113E-8192-9644-97B8-352D333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8B58-8449-A844-9D14-0A0A865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can provide information about authenticity when the </a:t>
            </a:r>
            <a:r>
              <a:rPr lang="en-US" i="1" dirty="0">
                <a:solidFill>
                  <a:srgbClr val="0432FF"/>
                </a:solidFill>
              </a:rPr>
              <a:t>information source is not trusted</a:t>
            </a:r>
          </a:p>
          <a:p>
            <a:r>
              <a:rPr lang="en-US" dirty="0"/>
              <a:t>Detect traces known as </a:t>
            </a:r>
            <a:r>
              <a:rPr lang="en-US" i="1" dirty="0">
                <a:solidFill>
                  <a:srgbClr val="0432FF"/>
                </a:solidFill>
              </a:rPr>
              <a:t>fingerprints</a:t>
            </a:r>
            <a:r>
              <a:rPr lang="en-US" dirty="0"/>
              <a:t> left by processing and manipulation</a:t>
            </a:r>
          </a:p>
          <a:p>
            <a:pPr lvl="1"/>
            <a:r>
              <a:rPr lang="en-US" dirty="0"/>
              <a:t>Left by the capture process</a:t>
            </a:r>
          </a:p>
          <a:p>
            <a:pPr lvl="1"/>
            <a:r>
              <a:rPr lang="en-US" dirty="0"/>
              <a:t>Introduced by editing operations</a:t>
            </a:r>
          </a:p>
          <a:p>
            <a:endParaRPr lang="en-US" dirty="0"/>
          </a:p>
          <a:p>
            <a:r>
              <a:rPr lang="en-US" dirty="0"/>
              <a:t>Detecting fingerprints left by editing is					     known as </a:t>
            </a:r>
            <a:r>
              <a:rPr lang="en-US" i="1" dirty="0">
                <a:solidFill>
                  <a:srgbClr val="0432FF"/>
                </a:solidFill>
              </a:rPr>
              <a:t>forgery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8BD5-E344-1845-B53D-50B1ED7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20" y="2871122"/>
            <a:ext cx="2097664" cy="2957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E614-80C2-4341-B1F2-ABF1E181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AC09-77F1-254E-A976-E099321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72D9-0944-464D-83CE-6ED1D370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forecasting</a:t>
            </a:r>
          </a:p>
          <a:p>
            <a:r>
              <a:rPr lang="en-US" dirty="0"/>
              <a:t>Predicts future values of the process using a </a:t>
            </a:r>
            <a:r>
              <a:rPr lang="en-US" i="1" dirty="0">
                <a:solidFill>
                  <a:srgbClr val="0432FF"/>
                </a:solidFill>
              </a:rPr>
              <a:t>linear combination </a:t>
            </a:r>
            <a:r>
              <a:rPr lang="en-US" dirty="0"/>
              <a:t>of past observations and white noise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the noise term indicates the quality of the 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71A47-72CB-F842-BBD9-583D506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86100"/>
            <a:ext cx="4089400" cy="106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2263-A612-0342-B91D-0A14FE45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7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235F-83B4-114E-ACD5-8DA9D043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3D0C-C451-2C41-8552-F3720A5A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AR model of </a:t>
            </a:r>
            <a:r>
              <a:rPr lang="en-US" i="1" dirty="0">
                <a:solidFill>
                  <a:srgbClr val="0432FF"/>
                </a:solidFill>
              </a:rPr>
              <a:t>both</a:t>
            </a:r>
            <a:r>
              <a:rPr lang="en-US" dirty="0"/>
              <a:t> sequences</a:t>
            </a:r>
          </a:p>
          <a:p>
            <a:pPr lvl="1"/>
            <a:r>
              <a:rPr lang="en-US" dirty="0"/>
              <a:t>Add AR model parameters</a:t>
            </a:r>
          </a:p>
          <a:p>
            <a:pPr lvl="1"/>
            <a:r>
              <a:rPr lang="en-US" dirty="0"/>
              <a:t>Add Noise variance</a:t>
            </a:r>
          </a:p>
          <a:p>
            <a:r>
              <a:rPr lang="en-US" dirty="0"/>
              <a:t>In addition to the AR model parameters we add</a:t>
            </a:r>
          </a:p>
          <a:p>
            <a:pPr lvl="1"/>
            <a:r>
              <a:rPr lang="en-US" dirty="0"/>
              <a:t>The sample </a:t>
            </a:r>
            <a:r>
              <a:rPr lang="en-US" i="1" dirty="0">
                <a:solidFill>
                  <a:srgbClr val="0432FF"/>
                </a:solidFill>
              </a:rPr>
              <a:t>mean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</a:t>
            </a:r>
          </a:p>
          <a:p>
            <a:pPr lvl="1"/>
            <a:r>
              <a:rPr lang="en-US" dirty="0"/>
              <a:t>The sample mean and variance of </a:t>
            </a:r>
          </a:p>
          <a:p>
            <a:r>
              <a:rPr lang="en-US" dirty="0"/>
              <a:t>These help </a:t>
            </a:r>
            <a:r>
              <a:rPr lang="en-US" i="1" dirty="0">
                <a:solidFill>
                  <a:srgbClr val="0432FF"/>
                </a:solidFill>
              </a:rPr>
              <a:t>scale </a:t>
            </a:r>
            <a:r>
              <a:rPr lang="en-US" dirty="0"/>
              <a:t>the decision boundary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B7CD2-F94C-7048-911D-BC4B499F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23" y="3134550"/>
            <a:ext cx="660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F4D3-6742-6341-A69D-7F70E0E7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23" y="3532844"/>
            <a:ext cx="533400" cy="330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DCC2A-F965-8D48-8171-B227D827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89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4A6D50-15F5-8346-B57B-FC2FF5B2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923024"/>
            <a:ext cx="32258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A56E1-FBCF-D04B-A94B-5E8D6AA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04C3-864E-B741-B671-4141E8AB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final feature vector </a:t>
            </a:r>
            <a:r>
              <a:rPr lang="en-US" b="1" dirty="0"/>
              <a:t>x </a:t>
            </a:r>
            <a:r>
              <a:rPr lang="en-US" dirty="0"/>
              <a:t>is defined as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972-6502-B045-81F6-7CB70C48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74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Classification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8659583" y="2890154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3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DE5E-E8BE-604B-8776-81C2443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Classification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18B5-54F0-5C4D-8CE2-EA711EC0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difficult</a:t>
            </a:r>
            <a:r>
              <a:rPr lang="en-US" dirty="0"/>
              <a:t> to build parametric models of each feature</a:t>
            </a:r>
          </a:p>
          <a:p>
            <a:r>
              <a:rPr lang="en-US" dirty="0"/>
              <a:t>Want to make use of all features in aggregate</a:t>
            </a:r>
          </a:p>
          <a:p>
            <a:r>
              <a:rPr lang="en-US" dirty="0"/>
              <a:t>We propose using a </a:t>
            </a:r>
            <a:r>
              <a:rPr lang="en-US" i="1" dirty="0">
                <a:solidFill>
                  <a:srgbClr val="0432FF"/>
                </a:solidFill>
              </a:rPr>
              <a:t>Support Vector Machine </a:t>
            </a:r>
            <a:r>
              <a:rPr lang="en-US" dirty="0"/>
              <a:t>(SVM)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5DBCE-A938-6047-93FD-291C42AE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78" y="2900363"/>
            <a:ext cx="3358643" cy="3276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966DD-7948-414F-B75B-76E166B3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74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BACD-8CC3-674D-B07A-FCE6B464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3BB7-4F6D-2D4B-9C4E-B587729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conducted a </a:t>
            </a:r>
            <a:r>
              <a:rPr lang="en-US" i="1" dirty="0">
                <a:solidFill>
                  <a:srgbClr val="0432FF"/>
                </a:solidFill>
              </a:rPr>
              <a:t>series of experiments </a:t>
            </a:r>
            <a:r>
              <a:rPr lang="en-US" dirty="0"/>
              <a:t>to evaluate</a:t>
            </a:r>
          </a:p>
          <a:p>
            <a:pPr lvl="1"/>
            <a:r>
              <a:rPr lang="en-US" dirty="0"/>
              <a:t>The performance of our proposed prediction error extraction method</a:t>
            </a:r>
          </a:p>
          <a:p>
            <a:pPr lvl="1"/>
            <a:r>
              <a:rPr lang="en-US" dirty="0"/>
              <a:t>The performance of our enhanced feature set</a:t>
            </a:r>
          </a:p>
          <a:p>
            <a:r>
              <a:rPr lang="en-US" dirty="0"/>
              <a:t>We constructed a </a:t>
            </a:r>
            <a:r>
              <a:rPr lang="en-US" i="1" dirty="0">
                <a:solidFill>
                  <a:srgbClr val="0432FF"/>
                </a:solidFill>
              </a:rPr>
              <a:t>labeled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dataset</a:t>
            </a:r>
          </a:p>
          <a:p>
            <a:r>
              <a:rPr lang="en-US" dirty="0"/>
              <a:t>The dataset was captured using seven camera models</a:t>
            </a:r>
          </a:p>
          <a:p>
            <a:pPr lvl="1"/>
            <a:r>
              <a:rPr lang="en-US" dirty="0"/>
              <a:t>Over 250 videos per camera model</a:t>
            </a:r>
          </a:p>
          <a:p>
            <a:pPr lvl="1"/>
            <a:r>
              <a:rPr lang="en-US" dirty="0"/>
              <a:t>~5 seconds long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pPr lvl="1"/>
            <a:r>
              <a:rPr lang="en-US" dirty="0"/>
              <a:t>Variety of GOP structures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8B1E7-6797-0240-8935-FD541392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DDB-4314-D841-AC76-68ED5CDE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02A8-D59C-044E-B6F9-1F045C1A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 of </a:t>
            </a:r>
            <a:r>
              <a:rPr lang="en-US" i="1" dirty="0">
                <a:solidFill>
                  <a:srgbClr val="0432FF"/>
                </a:solidFill>
              </a:rPr>
              <a:t>5452</a:t>
            </a:r>
            <a:r>
              <a:rPr lang="en-US" dirty="0"/>
              <a:t> videos</a:t>
            </a:r>
          </a:p>
          <a:p>
            <a:r>
              <a:rPr lang="en-US" dirty="0"/>
              <a:t>Google Pixel 1 video captured from 3 devices</a:t>
            </a:r>
          </a:p>
          <a:p>
            <a:r>
              <a:rPr lang="en-US" dirty="0"/>
              <a:t>Kodak </a:t>
            </a:r>
            <a:r>
              <a:rPr lang="en-US" dirty="0" err="1"/>
              <a:t>Ektra</a:t>
            </a:r>
            <a:r>
              <a:rPr lang="en-US" dirty="0"/>
              <a:t> and Nokia 6.1 video captured from 2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9410-D431-4746-BFEC-26DB298F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8" y="1359602"/>
            <a:ext cx="10534222" cy="23206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A01BC-551F-3942-9721-94CCF918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55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3CF5-A64A-0141-A11A-6197C837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8041-E360-C047-B3A8-CEFD813B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benchmarked using videos from </a:t>
            </a:r>
            <a:r>
              <a:rPr lang="en-US" i="1" dirty="0">
                <a:solidFill>
                  <a:srgbClr val="0432FF"/>
                </a:solidFill>
              </a:rPr>
              <a:t>one camera model </a:t>
            </a:r>
            <a:r>
              <a:rPr lang="en-US" dirty="0"/>
              <a:t>(ASUS </a:t>
            </a:r>
            <a:r>
              <a:rPr lang="en-US" dirty="0" err="1"/>
              <a:t>ZenFone</a:t>
            </a:r>
            <a:r>
              <a:rPr lang="en-US" dirty="0"/>
              <a:t> 3 Laser)</a:t>
            </a:r>
          </a:p>
          <a:p>
            <a:r>
              <a:rPr lang="en-US" dirty="0"/>
              <a:t>Energy based detector</a:t>
            </a:r>
          </a:p>
          <a:p>
            <a:r>
              <a:rPr lang="en-US" dirty="0"/>
              <a:t>Proposed Extraction Method</a:t>
            </a:r>
          </a:p>
          <a:p>
            <a:pPr lvl="1"/>
            <a:r>
              <a:rPr lang="en-US" dirty="0"/>
              <a:t>AUC of 0.99 (</a:t>
            </a:r>
            <a:r>
              <a:rPr lang="en-US" dirty="0" err="1"/>
              <a:t>v.s</a:t>
            </a:r>
            <a:r>
              <a:rPr lang="en-US" dirty="0"/>
              <a:t>. 0.76)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0.9 at 5%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BAA2-032D-FB42-BED6-9D4A2220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31CF6-EA5B-9841-BFDE-42218DB9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7648"/>
            <a:ext cx="5078736" cy="43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7B79-8513-E14B-A404-6E3F96E5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one camera model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  <a:p>
            <a:r>
              <a:rPr lang="en-US" dirty="0"/>
              <a:t>Effects of Proposed Detector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0.95 at 1%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5B22-F026-ED40-8B2A-EA303050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DCC83-3477-D649-A76C-91ADE139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9266"/>
            <a:ext cx="4859191" cy="43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A949-A3C4-2345-AFF7-B43664A2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C324-B480-B64B-A15A-3E120065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of detector evaluated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r>
              <a:rPr lang="en-US" dirty="0"/>
              <a:t>Energy Based detector</a:t>
            </a:r>
          </a:p>
          <a:p>
            <a:r>
              <a:rPr lang="en-US" dirty="0"/>
              <a:t>Proposed Extraction Method</a:t>
            </a:r>
          </a:p>
          <a:p>
            <a:pPr lvl="1"/>
            <a:r>
              <a:rPr lang="en-US" dirty="0"/>
              <a:t>AUC of 0.86 (</a:t>
            </a:r>
            <a:r>
              <a:rPr lang="en-US" dirty="0" err="1"/>
              <a:t>v.s</a:t>
            </a:r>
            <a:r>
              <a:rPr lang="en-US" dirty="0"/>
              <a:t>. 0.59)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0.5 at 10%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0.15)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B6BD6-594C-7A42-AFBC-BDD14E61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F966D-7FF6-564E-9D76-591513C3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1576"/>
            <a:ext cx="5122120" cy="43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F611-A957-1A48-99F6-895355F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Frame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ABE6-6677-2C49-AF21-609BEF8F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deletion occurs when a </a:t>
            </a:r>
            <a:r>
              <a:rPr lang="en-US" i="1" dirty="0">
                <a:solidFill>
                  <a:srgbClr val="0432FF"/>
                </a:solidFill>
              </a:rPr>
              <a:t>frame</a:t>
            </a:r>
            <a:r>
              <a:rPr lang="en-US" dirty="0"/>
              <a:t> or </a:t>
            </a:r>
            <a:r>
              <a:rPr lang="en-US" i="1" dirty="0">
                <a:solidFill>
                  <a:srgbClr val="0432FF"/>
                </a:solidFill>
              </a:rPr>
              <a:t>sequence of frames</a:t>
            </a:r>
            <a:r>
              <a:rPr lang="en-US" dirty="0"/>
              <a:t> are removed from a video</a:t>
            </a:r>
          </a:p>
          <a:p>
            <a:r>
              <a:rPr lang="en-US" dirty="0"/>
              <a:t>Potential effects include:</a:t>
            </a:r>
          </a:p>
          <a:p>
            <a:pPr lvl="1"/>
            <a:r>
              <a:rPr lang="en-US" dirty="0"/>
              <a:t>Removing the </a:t>
            </a:r>
            <a:r>
              <a:rPr lang="en-US" i="1" dirty="0">
                <a:solidFill>
                  <a:srgbClr val="0432FF"/>
                </a:solidFill>
              </a:rPr>
              <a:t>context</a:t>
            </a:r>
          </a:p>
          <a:p>
            <a:pPr lvl="1"/>
            <a:r>
              <a:rPr lang="en-US" dirty="0"/>
              <a:t>Removing the presence of objects</a:t>
            </a:r>
          </a:p>
          <a:p>
            <a:r>
              <a:rPr lang="en-US" i="1" dirty="0"/>
              <a:t>Often </a:t>
            </a:r>
            <a:r>
              <a:rPr lang="en-US" i="1" dirty="0">
                <a:solidFill>
                  <a:srgbClr val="0432FF"/>
                </a:solidFill>
              </a:rPr>
              <a:t>visually undetectable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0D6E-797F-FB45-B805-0619D7AC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" y="4590785"/>
            <a:ext cx="11003692" cy="9076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F6D82-D46D-BD49-826E-EF38FF8F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5111-7C39-EC44-ABCF-BB33BBF8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</a:t>
            </a:r>
            <a:r>
              <a:rPr lang="en-US"/>
              <a:t>All Cameras)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0521-902E-724C-80E0-11D7F0F6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performance of proposed detector on all videos</a:t>
            </a:r>
          </a:p>
          <a:p>
            <a:r>
              <a:rPr lang="en-US" dirty="0"/>
              <a:t>Extract prediction error using both </a:t>
            </a:r>
            <a:r>
              <a:rPr lang="en-US" i="1" dirty="0">
                <a:solidFill>
                  <a:srgbClr val="0432FF"/>
                </a:solidFill>
              </a:rPr>
              <a:t>original</a:t>
            </a:r>
            <a:r>
              <a:rPr lang="en-US" dirty="0"/>
              <a:t> &amp; </a:t>
            </a:r>
            <a:r>
              <a:rPr lang="en-US" i="1" dirty="0">
                <a:solidFill>
                  <a:srgbClr val="0432FF"/>
                </a:solidFill>
              </a:rPr>
              <a:t>proposed</a:t>
            </a:r>
            <a:r>
              <a:rPr lang="en-US" dirty="0"/>
              <a:t> methods</a:t>
            </a:r>
          </a:p>
          <a:p>
            <a:r>
              <a:rPr lang="en-US" dirty="0"/>
              <a:t>Generate feature vectors</a:t>
            </a:r>
          </a:p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206CE-0E3C-AA40-85D8-7D1E3183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93C02-8AF3-3542-A919-C14593EF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6093E-3503-194D-ABAE-1A017928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9" y="1160586"/>
            <a:ext cx="5524501" cy="50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0BB9-687A-0F4C-AB57-C0315FE6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(Summary)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E6E50-774F-3942-A236-35C9E7BE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fingerprint + detector </a:t>
            </a:r>
            <a:r>
              <a:rPr lang="en-US" i="1" dirty="0">
                <a:solidFill>
                  <a:srgbClr val="0432FF"/>
                </a:solidFill>
              </a:rPr>
              <a:t>fail</a:t>
            </a:r>
            <a:r>
              <a:rPr lang="en-US" dirty="0"/>
              <a:t> on diverse dataset</a:t>
            </a:r>
          </a:p>
          <a:p>
            <a:r>
              <a:rPr lang="en-US" dirty="0"/>
              <a:t>Both proposed fingerprint &amp; detector increase performance</a:t>
            </a:r>
          </a:p>
          <a:p>
            <a:r>
              <a:rPr lang="en-US" dirty="0"/>
              <a:t>Proposed fingerprint + detector yield </a:t>
            </a:r>
            <a:r>
              <a:rPr lang="en-US" i="1" dirty="0">
                <a:solidFill>
                  <a:srgbClr val="0432FF"/>
                </a:solidFill>
              </a:rPr>
              <a:t>best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AUC of 0.9 (</a:t>
            </a:r>
            <a:r>
              <a:rPr lang="en-US" dirty="0" err="1"/>
              <a:t>v.s</a:t>
            </a:r>
            <a:r>
              <a:rPr lang="en-US" dirty="0"/>
              <a:t>. 0.59)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</a:t>
            </a:r>
            <a:r>
              <a:rPr lang="en-US" i="1" dirty="0">
                <a:solidFill>
                  <a:srgbClr val="0432FF"/>
                </a:solidFill>
              </a:rPr>
              <a:t>0.6</a:t>
            </a:r>
            <a:r>
              <a:rPr lang="en-US" dirty="0"/>
              <a:t> at 5%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i="1" dirty="0">
                <a:solidFill>
                  <a:srgbClr val="0432FF"/>
                </a:solidFill>
              </a:rPr>
              <a:t>0.05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E0A9E-B423-494F-ABBF-07941D2C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3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DF6A-88CE-0148-AF86-908C8877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D21A5-D206-624A-974F-A1AE282F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Detector considered under </a:t>
            </a:r>
            <a:r>
              <a:rPr lang="en-US" i="1" dirty="0">
                <a:solidFill>
                  <a:srgbClr val="0432FF"/>
                </a:solidFill>
              </a:rPr>
              <a:t>limited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scenario</a:t>
            </a:r>
          </a:p>
          <a:p>
            <a:r>
              <a:rPr lang="en-US" dirty="0"/>
              <a:t>Plainly recompressed videos can exhibit </a:t>
            </a:r>
            <a:r>
              <a:rPr lang="en-US" i="1" dirty="0">
                <a:solidFill>
                  <a:srgbClr val="0432FF"/>
                </a:solidFill>
              </a:rPr>
              <a:t>similar fingerprints</a:t>
            </a:r>
          </a:p>
          <a:p>
            <a:r>
              <a:rPr lang="en-US" dirty="0"/>
              <a:t>Given a feature vector </a:t>
            </a:r>
            <a:r>
              <a:rPr lang="en-US" b="1" dirty="0"/>
              <a:t>x</a:t>
            </a:r>
            <a:r>
              <a:rPr lang="en-US" dirty="0"/>
              <a:t> was found to have frame deletion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652D8-E677-5C4A-AF6B-E805848D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190432"/>
            <a:ext cx="7683500" cy="87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63507-D2D9-124D-B839-8170933A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19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9909D3-DBA6-BF47-AC67-F038D6B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82" y="1785251"/>
            <a:ext cx="5075116" cy="3806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774AD-E309-614C-BD3A-BAB1F5814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Additional 257 plainly recompressed videos created</a:t>
            </a:r>
          </a:p>
          <a:p>
            <a:pPr lvl="1"/>
            <a:r>
              <a:rPr lang="en-US" dirty="0"/>
              <a:t>Using ASUS </a:t>
            </a:r>
            <a:r>
              <a:rPr lang="en-US" dirty="0" err="1"/>
              <a:t>ZenFone</a:t>
            </a:r>
            <a:r>
              <a:rPr lang="en-US" dirty="0"/>
              <a:t> 3</a:t>
            </a:r>
          </a:p>
          <a:p>
            <a:r>
              <a:rPr lang="en-US" dirty="0"/>
              <a:t>Used Proposed fingerprint + detector </a:t>
            </a:r>
          </a:p>
          <a:p>
            <a:r>
              <a:rPr lang="en-US" dirty="0"/>
              <a:t>Plotted </a:t>
            </a:r>
            <a:r>
              <a:rPr lang="en-US" i="1" dirty="0">
                <a:solidFill>
                  <a:srgbClr val="0432FF"/>
                </a:solidFill>
              </a:rPr>
              <a:t>confusion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Altered videos </a:t>
            </a:r>
            <a:r>
              <a:rPr lang="en-US" i="1" dirty="0">
                <a:solidFill>
                  <a:srgbClr val="0432FF"/>
                </a:solidFill>
              </a:rPr>
              <a:t>confused</a:t>
            </a:r>
            <a:r>
              <a:rPr lang="en-US" dirty="0"/>
              <a:t> for recompressed videos</a:t>
            </a:r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64D4A-8D7B-5947-B300-BABC50D5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A9767-C857-EE49-A905-731DDDCF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2927B-7EE7-424D-B83A-C4ADE2A6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44" y="1783053"/>
            <a:ext cx="5168899" cy="387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CEFCC-CAF6-744B-B52F-B04DAFC1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1966-39C4-5C46-8B00-EAD32294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alter system to improve accuracy</a:t>
            </a:r>
          </a:p>
          <a:p>
            <a:r>
              <a:rPr lang="en-US" dirty="0"/>
              <a:t>Input observations scaled</a:t>
            </a:r>
          </a:p>
          <a:p>
            <a:pPr lvl="1"/>
            <a:r>
              <a:rPr lang="en-US" dirty="0"/>
              <a:t>Zero mean</a:t>
            </a:r>
          </a:p>
          <a:p>
            <a:pPr lvl="1"/>
            <a:r>
              <a:rPr lang="en-US" dirty="0"/>
              <a:t>Unit 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features can provide						    some </a:t>
            </a:r>
            <a:r>
              <a:rPr lang="en-US" i="1" dirty="0">
                <a:solidFill>
                  <a:srgbClr val="0432FF"/>
                </a:solidFill>
              </a:rPr>
              <a:t>differentiation</a:t>
            </a:r>
          </a:p>
          <a:p>
            <a:r>
              <a:rPr lang="en-US" dirty="0"/>
              <a:t>Incorporating additional solutions is </a:t>
            </a:r>
            <a:r>
              <a:rPr lang="en-US" i="1" dirty="0">
                <a:solidFill>
                  <a:srgbClr val="0432FF"/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70105-BCC9-9948-B941-2C821F3C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8FA-D5FC-1342-A552-9D3BC479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6FE7-3C07-AD40-8FB7-5521EFE5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frame deletion fingerprints </a:t>
            </a:r>
            <a:r>
              <a:rPr lang="en-US" i="1" dirty="0">
                <a:solidFill>
                  <a:srgbClr val="0432FF"/>
                </a:solidFill>
              </a:rPr>
              <a:t>not expressed </a:t>
            </a:r>
            <a:r>
              <a:rPr lang="en-US" dirty="0"/>
              <a:t>in H.264 video</a:t>
            </a:r>
          </a:p>
          <a:p>
            <a:r>
              <a:rPr lang="en-US" dirty="0"/>
              <a:t>Proposed new methodology for H.264</a:t>
            </a:r>
          </a:p>
          <a:p>
            <a:pPr lvl="1"/>
            <a:r>
              <a:rPr lang="en-US" dirty="0"/>
              <a:t>New fingerprint extraction technique</a:t>
            </a:r>
          </a:p>
          <a:p>
            <a:pPr lvl="1"/>
            <a:r>
              <a:rPr lang="en-US" dirty="0"/>
              <a:t>New Classification Framework</a:t>
            </a:r>
          </a:p>
          <a:p>
            <a:r>
              <a:rPr lang="en-US" dirty="0"/>
              <a:t>Evaluated new methods</a:t>
            </a:r>
          </a:p>
          <a:p>
            <a:pPr lvl="1"/>
            <a:r>
              <a:rPr lang="en-US" dirty="0"/>
              <a:t>ROC area </a:t>
            </a:r>
            <a:r>
              <a:rPr lang="en-US" i="1" dirty="0"/>
              <a:t>increased</a:t>
            </a:r>
            <a:r>
              <a:rPr lang="en-US" dirty="0"/>
              <a:t> by </a:t>
            </a:r>
            <a:r>
              <a:rPr lang="en-US" i="1" dirty="0">
                <a:solidFill>
                  <a:srgbClr val="0432FF"/>
                </a:solidFill>
              </a:rPr>
              <a:t>0.31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increased by </a:t>
            </a:r>
            <a:r>
              <a:rPr lang="en-US" i="1" dirty="0">
                <a:solidFill>
                  <a:srgbClr val="0432FF"/>
                </a:solidFill>
              </a:rPr>
              <a:t>0.55</a:t>
            </a:r>
            <a:r>
              <a:rPr lang="en-US" dirty="0"/>
              <a:t> at 5% P</a:t>
            </a:r>
            <a:r>
              <a:rPr lang="en-US" baseline="-25000" dirty="0"/>
              <a:t>FA</a:t>
            </a:r>
            <a:endParaRPr lang="en-US" dirty="0"/>
          </a:p>
          <a:p>
            <a:r>
              <a:rPr lang="en-US" dirty="0"/>
              <a:t>Noted system limitations, potential solutions,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41B8B-18C5-AB41-B467-A2FFEE06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D2FE-21FE-5A45-9F5B-695127CB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Compression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58BC-7A7B-9D44-AF2F-AE9F185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Subsequent video frames are similar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predict</a:t>
            </a:r>
            <a:r>
              <a:rPr lang="en-US" dirty="0"/>
              <a:t> the content of the current frame from a previous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2DED5-F1AE-D749-992E-6B2CBD3F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16" y="2621801"/>
            <a:ext cx="8620967" cy="2876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5F0C3-721B-9B48-AB2E-9F9954C7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1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4575-1F95-1649-8D95-A7E937C3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Compression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AAF7-0B92-C847-90C4-2120228E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Frames are partitioned into </a:t>
            </a:r>
            <a:r>
              <a:rPr lang="en-US" i="1" dirty="0">
                <a:solidFill>
                  <a:srgbClr val="0432FF"/>
                </a:solidFill>
              </a:rPr>
              <a:t>macroblocks</a:t>
            </a:r>
          </a:p>
          <a:p>
            <a:r>
              <a:rPr lang="en-US" dirty="0"/>
              <a:t>Encoder finds </a:t>
            </a:r>
            <a:r>
              <a:rPr lang="en-US" i="1" dirty="0">
                <a:solidFill>
                  <a:srgbClr val="0432FF"/>
                </a:solidFill>
              </a:rPr>
              <a:t>least error</a:t>
            </a:r>
            <a:r>
              <a:rPr lang="en-US" dirty="0"/>
              <a:t> mapping into reference frame</a:t>
            </a:r>
          </a:p>
          <a:p>
            <a:pPr lvl="1"/>
            <a:r>
              <a:rPr lang="en-US" dirty="0"/>
              <a:t>Block Matching</a:t>
            </a:r>
          </a:p>
          <a:p>
            <a:r>
              <a:rPr lang="en-US" dirty="0"/>
              <a:t>X and Y displacement for mapping recorded</a:t>
            </a:r>
          </a:p>
          <a:p>
            <a:r>
              <a:rPr lang="en-US" dirty="0"/>
              <a:t>Encoder stores </a:t>
            </a:r>
            <a:r>
              <a:rPr lang="en-US" i="1" dirty="0">
                <a:solidFill>
                  <a:srgbClr val="0432FF"/>
                </a:solidFill>
              </a:rPr>
              <a:t>motion vectors </a:t>
            </a:r>
            <a:r>
              <a:rPr lang="en-US" dirty="0"/>
              <a:t>and </a:t>
            </a:r>
            <a:r>
              <a:rPr lang="en-US" i="1" dirty="0">
                <a:solidFill>
                  <a:srgbClr val="0432FF"/>
                </a:solidFill>
              </a:rPr>
              <a:t>error residuals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9BBA-03C3-A249-AE44-AE7A2205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E434E-FD87-B749-93F4-F68E832B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8" b="8435"/>
          <a:stretch/>
        </p:blipFill>
        <p:spPr>
          <a:xfrm>
            <a:off x="3901560" y="3768282"/>
            <a:ext cx="4388880" cy="23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6BB1-D210-F447-978F-866D2F2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of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B32-1962-6743-9D8D-3A2A2221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Frames are separated into </a:t>
            </a:r>
            <a:r>
              <a:rPr lang="en-US" i="1" dirty="0">
                <a:solidFill>
                  <a:srgbClr val="0432FF"/>
                </a:solidFill>
              </a:rPr>
              <a:t>Groups of Pictures</a:t>
            </a:r>
            <a:r>
              <a:rPr lang="en-US" dirty="0"/>
              <a:t> (GOP)</a:t>
            </a:r>
          </a:p>
          <a:p>
            <a:pPr lvl="1"/>
            <a:r>
              <a:rPr lang="en-US" dirty="0"/>
              <a:t>Prediction occurs only </a:t>
            </a:r>
            <a:r>
              <a:rPr lang="en-US" i="1" dirty="0"/>
              <a:t>within </a:t>
            </a:r>
            <a:r>
              <a:rPr lang="en-US" dirty="0"/>
              <a:t>each GOP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Each GOP contains three frame types</a:t>
            </a:r>
          </a:p>
          <a:p>
            <a:pPr lvl="1"/>
            <a:r>
              <a:rPr lang="en-US" dirty="0"/>
              <a:t>Intra-frames (I-frames)</a:t>
            </a:r>
          </a:p>
          <a:p>
            <a:pPr lvl="1"/>
            <a:r>
              <a:rPr lang="en-US" dirty="0"/>
              <a:t>Predicted-frames (P-frames)</a:t>
            </a:r>
          </a:p>
          <a:p>
            <a:pPr lvl="1"/>
            <a:r>
              <a:rPr lang="en-US" dirty="0"/>
              <a:t>Bidirectional-frames (B-frames)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9A34-7452-9742-86C5-F99F8099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64" y="2115539"/>
            <a:ext cx="6818272" cy="2118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6D824-CD05-3A4A-8971-89C72BC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3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380B4-791F-914C-ACA4-0D17CDAAE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0" b="5179"/>
          <a:stretch/>
        </p:blipFill>
        <p:spPr>
          <a:xfrm>
            <a:off x="2492935" y="3280113"/>
            <a:ext cx="7206130" cy="289685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EE6714-E6C3-1440-8711-A01AAF66BB0D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 deletion affects P-frame prediction error</a:t>
            </a:r>
          </a:p>
          <a:p>
            <a:pPr lvl="1"/>
            <a:r>
              <a:rPr lang="en-US" dirty="0"/>
              <a:t>Frames predicted within same GOP have less prediction error</a:t>
            </a:r>
          </a:p>
          <a:p>
            <a:pPr lvl="1"/>
            <a:r>
              <a:rPr lang="en-US" dirty="0"/>
              <a:t>Frames predicted </a:t>
            </a:r>
            <a:r>
              <a:rPr lang="en-US" i="1" dirty="0"/>
              <a:t>across</a:t>
            </a:r>
            <a:r>
              <a:rPr lang="en-US" dirty="0"/>
              <a:t> old GOPs have </a:t>
            </a:r>
            <a:r>
              <a:rPr lang="en-US" i="1" dirty="0"/>
              <a:t>greater</a:t>
            </a:r>
            <a:r>
              <a:rPr lang="en-US" dirty="0"/>
              <a:t> prediction error</a:t>
            </a:r>
          </a:p>
          <a:p>
            <a:r>
              <a:rPr lang="en-US" dirty="0"/>
              <a:t>Frame deletion and addition introduces a </a:t>
            </a:r>
            <a:r>
              <a:rPr lang="en-US" i="1" dirty="0">
                <a:solidFill>
                  <a:srgbClr val="0432FF"/>
                </a:solidFill>
              </a:rPr>
              <a:t>temporal fingerprint    </a:t>
            </a:r>
            <a:r>
              <a:rPr lang="en-US" dirty="0"/>
              <a:t>[Wang &amp; Farid 2006]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41B62-CDD6-654E-9EEB-EC7D8D55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2D0E5-347F-EB4D-9AE6-A16BD51B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8FED-2F2A-854F-949A-5026C43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684F-060F-BE4F-B0DB-3F9DBC38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P-frame error signal as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Temporal fingerprint results in a pattern of </a:t>
            </a:r>
            <a:r>
              <a:rPr lang="en-US" i="1" dirty="0">
                <a:solidFill>
                  <a:srgbClr val="0432FF"/>
                </a:solidFill>
              </a:rPr>
              <a:t>increased</a:t>
            </a:r>
            <a:r>
              <a:rPr lang="en-US" dirty="0"/>
              <a:t>          values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visually inspect </a:t>
            </a:r>
            <a:r>
              <a:rPr lang="en-US" dirty="0"/>
              <a:t>the DFT of the P-frame error signal to detect frame deletion [Wang &amp; Farid 2006]</a:t>
            </a:r>
          </a:p>
          <a:p>
            <a:r>
              <a:rPr lang="en-US" dirty="0"/>
              <a:t>Visual inspection is prone to human error</a:t>
            </a:r>
          </a:p>
          <a:p>
            <a:pPr lvl="1"/>
            <a:r>
              <a:rPr lang="en-US" dirty="0"/>
              <a:t>Not feasible for large scale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38B0-4BA0-6043-802F-AF76EF8F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28" y="1177561"/>
            <a:ext cx="42037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A3817-3949-CD4E-80E0-447B047E68FE}"/>
              </a:ext>
            </a:extLst>
          </p:cNvPr>
          <p:cNvSpPr txBox="1"/>
          <p:nvPr/>
        </p:nvSpPr>
        <p:spPr>
          <a:xfrm>
            <a:off x="5176351" y="2149096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P-frame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39E1B-1DB4-E443-957C-FAAC436DBAD9}"/>
              </a:ext>
            </a:extLst>
          </p:cNvPr>
          <p:cNvSpPr txBox="1"/>
          <p:nvPr/>
        </p:nvSpPr>
        <p:spPr>
          <a:xfrm>
            <a:off x="9324578" y="2149096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80CBC1-5F28-2C44-83CF-765C544ADC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17356" y="1813812"/>
            <a:ext cx="0" cy="33528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ED0E82-3E6C-6842-B4AA-CBCC802272B6}"/>
              </a:ext>
            </a:extLst>
          </p:cNvPr>
          <p:cNvCxnSpPr>
            <a:cxnSpLocks/>
          </p:cNvCxnSpPr>
          <p:nvPr/>
        </p:nvCxnSpPr>
        <p:spPr>
          <a:xfrm flipH="1" flipV="1">
            <a:off x="8844197" y="1813813"/>
            <a:ext cx="480381" cy="5199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928EC-A8A4-C545-AA14-34C735B1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35" y="2947581"/>
            <a:ext cx="609600" cy="381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6C09C1-5BDD-314B-B7CE-260A5BF5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9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12492</TotalTime>
  <Words>1444</Words>
  <Application>Microsoft Macintosh PowerPoint</Application>
  <PresentationFormat>Widescreen</PresentationFormat>
  <Paragraphs>370</Paragraphs>
  <Slides>47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Helvetica Neue</vt:lpstr>
      <vt:lpstr>Office Theme</vt:lpstr>
      <vt:lpstr>A New Approach to Detecting Frame Deletion in H.264 Encoded Digital Video</vt:lpstr>
      <vt:lpstr>Video Tampering</vt:lpstr>
      <vt:lpstr>Multimedia Forensics</vt:lpstr>
      <vt:lpstr>Video Frame Deletion</vt:lpstr>
      <vt:lpstr>Video Compression Overview</vt:lpstr>
      <vt:lpstr>Video Compression Overview</vt:lpstr>
      <vt:lpstr>Group of Pictures</vt:lpstr>
      <vt:lpstr>Frame Deletion Fingerprints</vt:lpstr>
      <vt:lpstr>Frame Deletion Fingerprints</vt:lpstr>
      <vt:lpstr>Automatic Detection</vt:lpstr>
      <vt:lpstr>Automatic Detection</vt:lpstr>
      <vt:lpstr>Automatic Detection</vt:lpstr>
      <vt:lpstr>Automatic Detection</vt:lpstr>
      <vt:lpstr>Preliminary Experiment</vt:lpstr>
      <vt:lpstr>Preliminary Experiment</vt:lpstr>
      <vt:lpstr>General Frame Deletion Detection Approach</vt:lpstr>
      <vt:lpstr>General Frame Deletion Detection Approach</vt:lpstr>
      <vt:lpstr>Assumptions</vt:lpstr>
      <vt:lpstr>Assumptions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New Detection Features</vt:lpstr>
      <vt:lpstr>New Detection Features</vt:lpstr>
      <vt:lpstr>New Detection Features</vt:lpstr>
      <vt:lpstr>New Detection Features</vt:lpstr>
      <vt:lpstr>AR Models</vt:lpstr>
      <vt:lpstr>New Detection Features</vt:lpstr>
      <vt:lpstr>New Detection Features</vt:lpstr>
      <vt:lpstr>Proposed Classification Method</vt:lpstr>
      <vt:lpstr>Proposed Classification Method</vt:lpstr>
      <vt:lpstr>Experimental Results</vt:lpstr>
      <vt:lpstr>Dataset</vt:lpstr>
      <vt:lpstr>Experimental Results (One Camera)</vt:lpstr>
      <vt:lpstr>Experimental Results (One Camera)</vt:lpstr>
      <vt:lpstr>Experimental Results (All Cameras)</vt:lpstr>
      <vt:lpstr>Experimental Results (All Cameras)</vt:lpstr>
      <vt:lpstr>Experimental Results (All Cameras)</vt:lpstr>
      <vt:lpstr>Experimental Results (Summary)</vt:lpstr>
      <vt:lpstr>Limitations</vt:lpstr>
      <vt:lpstr>Limitations</vt:lpstr>
      <vt:lpstr>Limitations</vt:lpstr>
      <vt:lpstr>Conclusion</vt:lpstr>
      <vt:lpstr>A New Approach to Detecting Frame Deletion in H.264 Encoded Digital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PI Meeting GAN Slides</dc:title>
  <dc:creator>Matthew Stamm</dc:creator>
  <cp:lastModifiedBy>Kippen,Hunter</cp:lastModifiedBy>
  <cp:revision>191</cp:revision>
  <cp:lastPrinted>2019-06-04T17:20:32Z</cp:lastPrinted>
  <dcterms:created xsi:type="dcterms:W3CDTF">2018-01-11T04:40:40Z</dcterms:created>
  <dcterms:modified xsi:type="dcterms:W3CDTF">2019-06-04T17:20:34Z</dcterms:modified>
</cp:coreProperties>
</file>